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57" r:id="rId4"/>
    <p:sldId id="276" r:id="rId5"/>
    <p:sldId id="260" r:id="rId6"/>
    <p:sldId id="270" r:id="rId7"/>
    <p:sldId id="277" r:id="rId8"/>
    <p:sldId id="272" r:id="rId9"/>
    <p:sldId id="266" r:id="rId10"/>
    <p:sldId id="261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/>
    <p:restoredTop sz="94628"/>
  </p:normalViewPr>
  <p:slideViewPr>
    <p:cSldViewPr snapToGrid="0" snapToObjects="1">
      <p:cViewPr varScale="1">
        <p:scale>
          <a:sx n="108" d="100"/>
          <a:sy n="108" d="100"/>
        </p:scale>
        <p:origin x="18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3669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4891"/>
            <a:ext cx="6858000" cy="4976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" y="6492875"/>
            <a:ext cx="406330" cy="365125"/>
          </a:xfrm>
        </p:spPr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7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43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55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135E21F-21F2-7546-8151-C619CDF5FC4D}"/>
              </a:ext>
            </a:extLst>
          </p:cNvPr>
          <p:cNvCxnSpPr>
            <a:cxnSpLocks/>
          </p:cNvCxnSpPr>
          <p:nvPr userDrawn="1"/>
        </p:nvCxnSpPr>
        <p:spPr>
          <a:xfrm>
            <a:off x="0" y="85411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7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7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59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6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53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82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14EC5-9A3E-B448-94B2-E235D3B2B04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23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843" y="118741"/>
            <a:ext cx="7886700" cy="73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" y="1145512"/>
            <a:ext cx="7886700" cy="559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9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8936-7283-B347-8FA0-3F7352975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084AF8-6E7E-AF49-9CCC-2A1849F7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133" y="2031840"/>
            <a:ext cx="9254266" cy="2794319"/>
          </a:xfrm>
        </p:spPr>
        <p:txBody>
          <a:bodyPr/>
          <a:lstStyle/>
          <a:p>
            <a:r>
              <a:rPr kumimoji="1" lang="ja-JP" altLang="en-US"/>
              <a:t>若者に向けた</a:t>
            </a:r>
            <a:br>
              <a:rPr kumimoji="1" lang="en-US" altLang="ja-JP" dirty="0"/>
            </a:br>
            <a:r>
              <a:rPr kumimoji="1" lang="ja-JP" altLang="en-US"/>
              <a:t>生物多様性保全活動の</a:t>
            </a:r>
            <a:br>
              <a:rPr kumimoji="1" lang="en-US" altLang="ja-JP" dirty="0"/>
            </a:br>
            <a:r>
              <a:rPr lang="ja-JP" altLang="en-US"/>
              <a:t>取り組み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417980-979D-1048-A7D2-D5E7A95B421A}"/>
              </a:ext>
            </a:extLst>
          </p:cNvPr>
          <p:cNvSpPr txBox="1"/>
          <p:nvPr/>
        </p:nvSpPr>
        <p:spPr>
          <a:xfrm>
            <a:off x="96817" y="494361"/>
            <a:ext cx="6841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2021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年度</a:t>
            </a:r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第</a:t>
            </a:r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回</a:t>
            </a:r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生物多様性の保全に向けたネットワーク会議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9EEC78-67C4-7847-8F43-079BCEBD3799}"/>
              </a:ext>
            </a:extLst>
          </p:cNvPr>
          <p:cNvSpPr txBox="1"/>
          <p:nvPr/>
        </p:nvSpPr>
        <p:spPr>
          <a:xfrm>
            <a:off x="110264" y="9425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2021.8.26</a:t>
            </a:r>
            <a:endParaRPr kumimoji="1" lang="ja-JP" altLang="en-US" sz="2000"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0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18B4ED-84A7-4D61-A094-D6FB0493D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0" y="1061818"/>
            <a:ext cx="6202062" cy="53391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570C87-10BE-4050-B607-A40232CD477D}"/>
              </a:ext>
            </a:extLst>
          </p:cNvPr>
          <p:cNvSpPr txBox="1"/>
          <p:nvPr/>
        </p:nvSpPr>
        <p:spPr>
          <a:xfrm>
            <a:off x="684060" y="104667"/>
            <a:ext cx="705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大阪城公園のタンポポの</a:t>
            </a:r>
            <a:r>
              <a:rPr kumimoji="1" lang="ja-JP" altLang="en-US" sz="3600"/>
              <a:t>分布状況</a:t>
            </a:r>
            <a:endParaRPr kumimoji="1" lang="ja-JP" altLang="en-US" sz="3600" dirty="0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F5715A0F-3011-49D5-9C9E-D61961C4CF4A}"/>
              </a:ext>
            </a:extLst>
          </p:cNvPr>
          <p:cNvSpPr/>
          <p:nvPr/>
        </p:nvSpPr>
        <p:spPr>
          <a:xfrm>
            <a:off x="6291463" y="3345248"/>
            <a:ext cx="323076" cy="3231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2DFF5FC-A9C6-4837-ADAF-506B0B3213DF}"/>
              </a:ext>
            </a:extLst>
          </p:cNvPr>
          <p:cNvSpPr/>
          <p:nvPr/>
        </p:nvSpPr>
        <p:spPr>
          <a:xfrm>
            <a:off x="6291462" y="1863398"/>
            <a:ext cx="323075" cy="32317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08F0D2C-3893-48CB-9ED7-7E3A148BEA62}"/>
              </a:ext>
            </a:extLst>
          </p:cNvPr>
          <p:cNvSpPr/>
          <p:nvPr/>
        </p:nvSpPr>
        <p:spPr>
          <a:xfrm rot="2521058">
            <a:off x="6338946" y="2657172"/>
            <a:ext cx="228110" cy="2294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012FD91-C7BE-634C-BED6-E589067455AE}"/>
              </a:ext>
            </a:extLst>
          </p:cNvPr>
          <p:cNvSpPr/>
          <p:nvPr/>
        </p:nvSpPr>
        <p:spPr>
          <a:xfrm>
            <a:off x="6214427" y="126333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/>
              <a:t>凡例</a:t>
            </a:r>
            <a:endParaRPr kumimoji="1" lang="en-US" altLang="ja-JP" sz="2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64B0B4-72C3-4948-A098-0C2ED13A88F7}"/>
              </a:ext>
            </a:extLst>
          </p:cNvPr>
          <p:cNvSpPr/>
          <p:nvPr/>
        </p:nvSpPr>
        <p:spPr>
          <a:xfrm>
            <a:off x="6729556" y="1790520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/>
              <a:t>カンサイタンポポ</a:t>
            </a:r>
            <a:endParaRPr kumimoji="1" lang="en-US" altLang="ja-JP" sz="24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CB17CC3-ABCD-BA46-B60D-7E6F16EA2A6C}"/>
              </a:ext>
            </a:extLst>
          </p:cNvPr>
          <p:cNvSpPr/>
          <p:nvPr/>
        </p:nvSpPr>
        <p:spPr>
          <a:xfrm>
            <a:off x="6729556" y="2541078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/>
              <a:t>シロバナタンポポ</a:t>
            </a:r>
            <a:endParaRPr lang="ja-JP" altLang="en-US" sz="24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6F2534-DBCD-3647-BB81-B856A3FBA62F}"/>
              </a:ext>
            </a:extLst>
          </p:cNvPr>
          <p:cNvSpPr/>
          <p:nvPr/>
        </p:nvSpPr>
        <p:spPr>
          <a:xfrm>
            <a:off x="6729556" y="3291636"/>
            <a:ext cx="2023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/>
              <a:t>外来種</a:t>
            </a:r>
            <a:endParaRPr kumimoji="1" lang="en-US" altLang="ja-JP" sz="2400" dirty="0"/>
          </a:p>
          <a:p>
            <a:r>
              <a:rPr kumimoji="1" lang="en-US" altLang="ja-JP" sz="2400" dirty="0"/>
              <a:t>(</a:t>
            </a:r>
            <a:r>
              <a:rPr kumimoji="1" lang="ja-JP" altLang="en-US" sz="2400"/>
              <a:t>セイヨウタンポポ＋アカミタンポポ）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47352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426822-39BA-F141-816A-53A08031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43" y="118741"/>
            <a:ext cx="6119232" cy="735369"/>
          </a:xfrm>
        </p:spPr>
        <p:txBody>
          <a:bodyPr>
            <a:normAutofit/>
          </a:bodyPr>
          <a:lstStyle/>
          <a:p>
            <a:r>
              <a:rPr kumimoji="1" lang="ja-JP" altLang="en-US" sz="3600"/>
              <a:t>持続可能な保全活動に向けて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0560C1-FF48-4944-A69D-3C17F447925B}"/>
              </a:ext>
            </a:extLst>
          </p:cNvPr>
          <p:cNvSpPr txBox="1"/>
          <p:nvPr/>
        </p:nvSpPr>
        <p:spPr>
          <a:xfrm>
            <a:off x="355544" y="1454866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市民活動の課題・・・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84C14A-B726-C34B-8332-47CE25461D19}"/>
              </a:ext>
            </a:extLst>
          </p:cNvPr>
          <p:cNvSpPr txBox="1"/>
          <p:nvPr/>
        </p:nvSpPr>
        <p:spPr>
          <a:xfrm>
            <a:off x="1024957" y="2107102"/>
            <a:ext cx="6494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4400"/>
              <a:t>主催者・参加者の</a:t>
            </a:r>
            <a:r>
              <a:rPr kumimoji="1" lang="ja-JP" altLang="en-US" sz="5400">
                <a:solidFill>
                  <a:srgbClr val="FF0000"/>
                </a:solidFill>
              </a:rPr>
              <a:t>高齢化</a:t>
            </a: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019E64E7-3004-C144-8B96-EA02FFF58F44}"/>
              </a:ext>
            </a:extLst>
          </p:cNvPr>
          <p:cNvSpPr/>
          <p:nvPr/>
        </p:nvSpPr>
        <p:spPr>
          <a:xfrm>
            <a:off x="3986923" y="3429000"/>
            <a:ext cx="570155" cy="753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B19616-F763-044C-93BD-7B284A30B618}"/>
              </a:ext>
            </a:extLst>
          </p:cNvPr>
          <p:cNvSpPr txBox="1"/>
          <p:nvPr/>
        </p:nvSpPr>
        <p:spPr>
          <a:xfrm>
            <a:off x="355544" y="457200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生物多様性保全活動への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F8DEA7-5F42-F14A-A62A-B962A876F608}"/>
              </a:ext>
            </a:extLst>
          </p:cNvPr>
          <p:cNvSpPr txBox="1"/>
          <p:nvPr/>
        </p:nvSpPr>
        <p:spPr>
          <a:xfrm>
            <a:off x="589980" y="5224236"/>
            <a:ext cx="7964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5400">
                <a:solidFill>
                  <a:srgbClr val="FF0000"/>
                </a:solidFill>
              </a:rPr>
              <a:t>若い世代が参画</a:t>
            </a:r>
            <a:r>
              <a:rPr kumimoji="1" lang="ja-JP" altLang="en-US" sz="4400"/>
              <a:t>する必要性</a:t>
            </a:r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260914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906EE-737E-1D49-AE76-EF7D6B98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/>
              <a:t>生物多様性保全活動への若者の関心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2E2CC0-E7DA-4E4D-99DF-A909B4A23383}"/>
              </a:ext>
            </a:extLst>
          </p:cNvPr>
          <p:cNvSpPr txBox="1"/>
          <p:nvPr/>
        </p:nvSpPr>
        <p:spPr>
          <a:xfrm>
            <a:off x="139850" y="1093140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“生物多様性”の言葉の認知度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E5245A7-7475-B349-A849-00DA79594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6"/>
          <a:stretch/>
        </p:blipFill>
        <p:spPr>
          <a:xfrm>
            <a:off x="1828135" y="2398408"/>
            <a:ext cx="6382296" cy="117349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643AEC-A4B6-F543-AAC6-B7AE341422C6}"/>
              </a:ext>
            </a:extLst>
          </p:cNvPr>
          <p:cNvSpPr txBox="1"/>
          <p:nvPr/>
        </p:nvSpPr>
        <p:spPr>
          <a:xfrm>
            <a:off x="5831556" y="6600759"/>
            <a:ext cx="3421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/>
              <a:t>出典：環境問題に関する世論調査（環境省</a:t>
            </a:r>
            <a:r>
              <a:rPr kumimoji="1" lang="en-US" altLang="ja-JP" sz="1200" dirty="0"/>
              <a:t>, 2019</a:t>
            </a:r>
            <a:r>
              <a:rPr kumimoji="1" lang="ja-JP" altLang="en-US" sz="1200"/>
              <a:t>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EAF1DD-BC65-9348-9D0D-AC88A59B0DB6}"/>
              </a:ext>
            </a:extLst>
          </p:cNvPr>
          <p:cNvSpPr txBox="1"/>
          <p:nvPr/>
        </p:nvSpPr>
        <p:spPr>
          <a:xfrm>
            <a:off x="1909970" y="1862091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/>
              <a:t>言葉の意味を知っていた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49A513-00D9-6E43-B1A8-2B720F4E43D8}"/>
              </a:ext>
            </a:extLst>
          </p:cNvPr>
          <p:cNvSpPr txBox="1"/>
          <p:nvPr/>
        </p:nvSpPr>
        <p:spPr>
          <a:xfrm>
            <a:off x="3825677" y="1849578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/>
              <a:t>意味は知らないが、</a:t>
            </a:r>
            <a:endParaRPr kumimoji="1" lang="en-US" altLang="ja-JP" sz="1200" dirty="0"/>
          </a:p>
          <a:p>
            <a:pPr algn="l"/>
            <a:r>
              <a:rPr kumimoji="1" lang="ja-JP" altLang="en-US" sz="1200"/>
              <a:t>言葉は聞いたことがあった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472251-D285-884A-ABCA-0CF417526E92}"/>
              </a:ext>
            </a:extLst>
          </p:cNvPr>
          <p:cNvSpPr txBox="1"/>
          <p:nvPr/>
        </p:nvSpPr>
        <p:spPr>
          <a:xfrm>
            <a:off x="5990093" y="1862091"/>
            <a:ext cx="155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/>
              <a:t>聞いたこともなかった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54E809-CB0D-9947-91BD-1CEFC125BDEA}"/>
              </a:ext>
            </a:extLst>
          </p:cNvPr>
          <p:cNvSpPr txBox="1"/>
          <p:nvPr/>
        </p:nvSpPr>
        <p:spPr>
          <a:xfrm>
            <a:off x="7493581" y="1991750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/>
              <a:t>わからない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85AF2DC-1083-C34C-A3C3-DD61F1F8C98A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805408" y="2139090"/>
            <a:ext cx="0" cy="34506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9E6E3FE-A545-414A-AC27-78444A48295F}"/>
              </a:ext>
            </a:extLst>
          </p:cNvPr>
          <p:cNvCxnSpPr>
            <a:cxnSpLocks/>
          </p:cNvCxnSpPr>
          <p:nvPr/>
        </p:nvCxnSpPr>
        <p:spPr>
          <a:xfrm>
            <a:off x="4676463" y="2273816"/>
            <a:ext cx="0" cy="21045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F037CFA-0FF7-4440-A9A7-9F613481AE64}"/>
              </a:ext>
            </a:extLst>
          </p:cNvPr>
          <p:cNvCxnSpPr>
            <a:cxnSpLocks/>
          </p:cNvCxnSpPr>
          <p:nvPr/>
        </p:nvCxnSpPr>
        <p:spPr>
          <a:xfrm>
            <a:off x="6766107" y="2138710"/>
            <a:ext cx="0" cy="34544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CC08579-28E4-B64F-AD11-C4A0FCE84CC5}"/>
              </a:ext>
            </a:extLst>
          </p:cNvPr>
          <p:cNvCxnSpPr>
            <a:cxnSpLocks/>
          </p:cNvCxnSpPr>
          <p:nvPr/>
        </p:nvCxnSpPr>
        <p:spPr>
          <a:xfrm>
            <a:off x="7851084" y="2225875"/>
            <a:ext cx="0" cy="25828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5063753-CB3B-6940-B172-8119E504FDAD}"/>
              </a:ext>
            </a:extLst>
          </p:cNvPr>
          <p:cNvSpPr/>
          <p:nvPr/>
        </p:nvSpPr>
        <p:spPr>
          <a:xfrm>
            <a:off x="5990093" y="1793835"/>
            <a:ext cx="1503488" cy="388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6A5B6C-4732-0449-A548-244F34C84AF8}"/>
              </a:ext>
            </a:extLst>
          </p:cNvPr>
          <p:cNvSpPr txBox="1"/>
          <p:nvPr/>
        </p:nvSpPr>
        <p:spPr>
          <a:xfrm>
            <a:off x="678463" y="24704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18〜29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歳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3D6E88-8E9D-154F-B054-AEB0E4C55231}"/>
              </a:ext>
            </a:extLst>
          </p:cNvPr>
          <p:cNvSpPr txBox="1"/>
          <p:nvPr/>
        </p:nvSpPr>
        <p:spPr>
          <a:xfrm>
            <a:off x="668843" y="32025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30〜39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9C7E2E-DB37-AD4F-89C1-BEB1E278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36" y="3813047"/>
            <a:ext cx="6382296" cy="5273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46CD70-C880-C846-9496-16BFD41F3186}"/>
              </a:ext>
            </a:extLst>
          </p:cNvPr>
          <p:cNvSpPr txBox="1"/>
          <p:nvPr/>
        </p:nvSpPr>
        <p:spPr>
          <a:xfrm>
            <a:off x="656412" y="389206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70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歳以上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EB8B9A-8C0E-CA4B-867A-9E5DA5E0EFC5}"/>
              </a:ext>
            </a:extLst>
          </p:cNvPr>
          <p:cNvSpPr txBox="1"/>
          <p:nvPr/>
        </p:nvSpPr>
        <p:spPr>
          <a:xfrm>
            <a:off x="2619382" y="4734092"/>
            <a:ext cx="390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　認知度：若年層の方が高い</a:t>
            </a:r>
          </a:p>
        </p:txBody>
      </p:sp>
      <p:sp>
        <p:nvSpPr>
          <p:cNvPr id="21" name="下矢印 20">
            <a:extLst>
              <a:ext uri="{FF2B5EF4-FFF2-40B4-BE49-F238E27FC236}">
                <a16:creationId xmlns:a16="http://schemas.microsoft.com/office/drawing/2014/main" id="{07609A94-7C03-7048-9191-12492445942B}"/>
              </a:ext>
            </a:extLst>
          </p:cNvPr>
          <p:cNvSpPr/>
          <p:nvPr/>
        </p:nvSpPr>
        <p:spPr>
          <a:xfrm>
            <a:off x="4383671" y="5380864"/>
            <a:ext cx="37665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4BD5F3-2EDC-4D47-BDA2-C8238A0216F7}"/>
              </a:ext>
            </a:extLst>
          </p:cNvPr>
          <p:cNvSpPr txBox="1"/>
          <p:nvPr/>
        </p:nvSpPr>
        <p:spPr>
          <a:xfrm>
            <a:off x="1332169" y="5909164"/>
            <a:ext cx="6479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>
                <a:solidFill>
                  <a:srgbClr val="FF0000"/>
                </a:solidFill>
              </a:rPr>
              <a:t>認知</a:t>
            </a:r>
            <a:r>
              <a:rPr kumimoji="1" lang="en-US" altLang="ja-JP" sz="3200" dirty="0">
                <a:solidFill>
                  <a:srgbClr val="FF0000"/>
                </a:solidFill>
              </a:rPr>
              <a:t>→</a:t>
            </a:r>
            <a:r>
              <a:rPr kumimoji="1" lang="ja-JP" altLang="en-US" sz="3200">
                <a:solidFill>
                  <a:srgbClr val="FF0000"/>
                </a:solidFill>
              </a:rPr>
              <a:t>行動へのきっかけ作りが必要</a:t>
            </a:r>
          </a:p>
        </p:txBody>
      </p:sp>
    </p:spTree>
    <p:extLst>
      <p:ext uri="{BB962C8B-B14F-4D97-AF65-F5344CB8AC3E}">
        <p14:creationId xmlns:p14="http://schemas.microsoft.com/office/powerpoint/2010/main" val="109437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F0E3B-C144-1544-BE57-FA19617D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内容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B0A753-8730-684A-AB0B-D0A5D7D2D4E3}"/>
              </a:ext>
            </a:extLst>
          </p:cNvPr>
          <p:cNvSpPr txBox="1"/>
          <p:nvPr/>
        </p:nvSpPr>
        <p:spPr>
          <a:xfrm>
            <a:off x="1183341" y="1409252"/>
            <a:ext cx="421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1. </a:t>
            </a:r>
            <a:r>
              <a:rPr kumimoji="1" lang="ja-JP" altLang="en-US" sz="2400"/>
              <a:t>生物多様性保全活動の現状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C3825B-4D3F-234D-81E3-F8DC7EA66710}"/>
              </a:ext>
            </a:extLst>
          </p:cNvPr>
          <p:cNvSpPr txBox="1"/>
          <p:nvPr/>
        </p:nvSpPr>
        <p:spPr>
          <a:xfrm>
            <a:off x="1183341" y="2003162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2. </a:t>
            </a:r>
            <a:r>
              <a:rPr kumimoji="1" lang="ja-JP" altLang="en-US" sz="2400"/>
              <a:t>持続的可能な保全活動に向けて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9662BD-A1D0-AF43-8202-A038AEABDCED}"/>
              </a:ext>
            </a:extLst>
          </p:cNvPr>
          <p:cNvSpPr txBox="1"/>
          <p:nvPr/>
        </p:nvSpPr>
        <p:spPr>
          <a:xfrm>
            <a:off x="1186218" y="4161193"/>
            <a:ext cx="736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3. </a:t>
            </a:r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スマホアプリを活用した生物多様性保全の新しい手法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448DC2-58AC-8141-881E-3CA148435936}"/>
              </a:ext>
            </a:extLst>
          </p:cNvPr>
          <p:cNvSpPr txBox="1"/>
          <p:nvPr/>
        </p:nvSpPr>
        <p:spPr>
          <a:xfrm>
            <a:off x="1482262" y="470400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株式会社バイオーム　藤木庄五郎氏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1658E7-F692-D147-82BE-40061E9140C7}"/>
              </a:ext>
            </a:extLst>
          </p:cNvPr>
          <p:cNvSpPr txBox="1"/>
          <p:nvPr/>
        </p:nvSpPr>
        <p:spPr>
          <a:xfrm>
            <a:off x="1479385" y="2663641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大阪自然環境保全協会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AF9C55-77B9-4D4E-B195-D9C083D1AA6F}"/>
              </a:ext>
            </a:extLst>
          </p:cNvPr>
          <p:cNvSpPr txBox="1"/>
          <p:nvPr/>
        </p:nvSpPr>
        <p:spPr>
          <a:xfrm>
            <a:off x="1627080" y="3064129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（ネイチャーおおさか）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EE7C6B6-9AC8-124C-9A17-8B97FE2957A2}"/>
              </a:ext>
            </a:extLst>
          </p:cNvPr>
          <p:cNvSpPr/>
          <p:nvPr/>
        </p:nvSpPr>
        <p:spPr>
          <a:xfrm>
            <a:off x="4868003" y="28944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/>
              <a:t>秦野悠貴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2120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1C794-5325-B342-AA49-427C262D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0" y="107985"/>
            <a:ext cx="8981700" cy="735369"/>
          </a:xfrm>
        </p:spPr>
        <p:txBody>
          <a:bodyPr>
            <a:noAutofit/>
          </a:bodyPr>
          <a:lstStyle/>
          <a:p>
            <a:r>
              <a:rPr kumimoji="1" lang="ja-JP" altLang="en-US" sz="3600"/>
              <a:t>生物多様性保全活動への市民参加の重要性</a:t>
            </a: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BA0C52B8-281D-2F43-8DF3-BA22742C3387}"/>
              </a:ext>
            </a:extLst>
          </p:cNvPr>
          <p:cNvSpPr/>
          <p:nvPr/>
        </p:nvSpPr>
        <p:spPr>
          <a:xfrm>
            <a:off x="549711" y="4386432"/>
            <a:ext cx="2185214" cy="212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D78AA241-F49C-874F-9175-808702665562}"/>
              </a:ext>
            </a:extLst>
          </p:cNvPr>
          <p:cNvSpPr/>
          <p:nvPr/>
        </p:nvSpPr>
        <p:spPr>
          <a:xfrm>
            <a:off x="3503751" y="1084951"/>
            <a:ext cx="2097741" cy="202243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NPO</a:t>
            </a:r>
            <a:endParaRPr kumimoji="1" lang="ja-JP" altLang="en-US" sz="240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9A258589-BDE0-F44B-9EF4-B5D2EBAC692D}"/>
              </a:ext>
            </a:extLst>
          </p:cNvPr>
          <p:cNvSpPr/>
          <p:nvPr/>
        </p:nvSpPr>
        <p:spPr>
          <a:xfrm>
            <a:off x="6561459" y="4386432"/>
            <a:ext cx="2097741" cy="20224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市民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C52AEB-EC6E-6B45-B0CE-A7DBC19219B0}"/>
              </a:ext>
            </a:extLst>
          </p:cNvPr>
          <p:cNvSpPr txBox="1"/>
          <p:nvPr/>
        </p:nvSpPr>
        <p:spPr>
          <a:xfrm>
            <a:off x="549711" y="498215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</a:rPr>
              <a:t>行政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pPr algn="l"/>
            <a:r>
              <a:rPr kumimoji="1" lang="ja-JP" altLang="en-US" sz="2400">
                <a:solidFill>
                  <a:schemeClr val="bg1"/>
                </a:solidFill>
              </a:rPr>
              <a:t>大学・研究機関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4749539-E5E0-0940-9C79-47217CF121B3}"/>
              </a:ext>
            </a:extLst>
          </p:cNvPr>
          <p:cNvCxnSpPr/>
          <p:nvPr/>
        </p:nvCxnSpPr>
        <p:spPr>
          <a:xfrm flipV="1">
            <a:off x="1656678" y="2603351"/>
            <a:ext cx="1688950" cy="14200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6D32196-53C1-9B42-B8AE-08D8FA930A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09078" y="2755751"/>
            <a:ext cx="1688950" cy="14200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5B84F47-EB85-0547-987B-C18347866A5F}"/>
              </a:ext>
            </a:extLst>
          </p:cNvPr>
          <p:cNvCxnSpPr>
            <a:cxnSpLocks/>
          </p:cNvCxnSpPr>
          <p:nvPr/>
        </p:nvCxnSpPr>
        <p:spPr>
          <a:xfrm rot="10800000">
            <a:off x="5759615" y="2797434"/>
            <a:ext cx="1391323" cy="1552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D8EDBD6-A75B-B349-B01E-5D8BDC1541EE}"/>
              </a:ext>
            </a:extLst>
          </p:cNvPr>
          <p:cNvCxnSpPr>
            <a:cxnSpLocks/>
          </p:cNvCxnSpPr>
          <p:nvPr/>
        </p:nvCxnSpPr>
        <p:spPr>
          <a:xfrm>
            <a:off x="5987318" y="2652879"/>
            <a:ext cx="1391323" cy="1552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90BBBB2-8DD3-AE48-84CA-4F93F9D6D9D9}"/>
              </a:ext>
            </a:extLst>
          </p:cNvPr>
          <p:cNvCxnSpPr>
            <a:cxnSpLocks/>
          </p:cNvCxnSpPr>
          <p:nvPr/>
        </p:nvCxnSpPr>
        <p:spPr>
          <a:xfrm flipH="1">
            <a:off x="3154486" y="5709622"/>
            <a:ext cx="28350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B2607AD-3DDB-8C45-AD86-C7EE5726FD37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54486" y="5468024"/>
            <a:ext cx="28350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FDE45BE-3D7E-B545-B76A-5CC221EE4C85}"/>
              </a:ext>
            </a:extLst>
          </p:cNvPr>
          <p:cNvSpPr txBox="1"/>
          <p:nvPr/>
        </p:nvSpPr>
        <p:spPr>
          <a:xfrm>
            <a:off x="3043374" y="3875527"/>
            <a:ext cx="30572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>
                <a:solidFill>
                  <a:srgbClr val="FF0000"/>
                </a:solidFill>
              </a:rPr>
              <a:t>生物多様性保全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EC792EB-737A-254A-8FD5-04C0AF095A4C}"/>
              </a:ext>
            </a:extLst>
          </p:cNvPr>
          <p:cNvSpPr txBox="1"/>
          <p:nvPr/>
        </p:nvSpPr>
        <p:spPr>
          <a:xfrm rot="19251700">
            <a:off x="1878781" y="28033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委託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29B682A-B33E-8645-A86B-C204CE7B6F4D}"/>
              </a:ext>
            </a:extLst>
          </p:cNvPr>
          <p:cNvSpPr txBox="1"/>
          <p:nvPr/>
        </p:nvSpPr>
        <p:spPr>
          <a:xfrm rot="19006138">
            <a:off x="2489040" y="33917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連携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A2CC0CD-58C1-C54E-8D43-015EAEFACEEA}"/>
              </a:ext>
            </a:extLst>
          </p:cNvPr>
          <p:cNvSpPr txBox="1"/>
          <p:nvPr/>
        </p:nvSpPr>
        <p:spPr>
          <a:xfrm rot="2866906">
            <a:off x="5453819" y="3545627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ボランティア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7CD5CD1-F1F2-274A-A31A-3C7DE7760FAD}"/>
              </a:ext>
            </a:extLst>
          </p:cNvPr>
          <p:cNvSpPr txBox="1"/>
          <p:nvPr/>
        </p:nvSpPr>
        <p:spPr>
          <a:xfrm rot="2953017">
            <a:off x="6496571" y="29736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指導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F3DAC9-2BCA-C246-A1C3-E0105620D732}"/>
              </a:ext>
            </a:extLst>
          </p:cNvPr>
          <p:cNvSpPr txBox="1"/>
          <p:nvPr/>
        </p:nvSpPr>
        <p:spPr>
          <a:xfrm>
            <a:off x="3690162" y="492469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成果の周知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E53A38-652F-244F-84F3-659009F7B1AB}"/>
              </a:ext>
            </a:extLst>
          </p:cNvPr>
          <p:cNvSpPr txBox="1"/>
          <p:nvPr/>
        </p:nvSpPr>
        <p:spPr>
          <a:xfrm>
            <a:off x="3236512" y="5815805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保全活動の担い手</a:t>
            </a:r>
          </a:p>
        </p:txBody>
      </p:sp>
    </p:spTree>
    <p:extLst>
      <p:ext uri="{BB962C8B-B14F-4D97-AF65-F5344CB8AC3E}">
        <p14:creationId xmlns:p14="http://schemas.microsoft.com/office/powerpoint/2010/main" val="325000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78B6E-9905-584C-91EE-BCAACFCD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/>
              <a:t>都市における生物多様性保全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699973-5CF4-2847-A929-BD8685CBD5AC}"/>
              </a:ext>
            </a:extLst>
          </p:cNvPr>
          <p:cNvSpPr txBox="1"/>
          <p:nvPr/>
        </p:nvSpPr>
        <p:spPr>
          <a:xfrm>
            <a:off x="2248287" y="1250928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都市：世界人口の半数以上が居住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4AF845-C64F-1A48-BE9F-F2E17472186B}"/>
              </a:ext>
            </a:extLst>
          </p:cNvPr>
          <p:cNvSpPr txBox="1"/>
          <p:nvPr/>
        </p:nvSpPr>
        <p:spPr>
          <a:xfrm>
            <a:off x="668843" y="2109411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都市住民による資源の消費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9DC713-A313-CC44-8EAF-8D02A316FF8A}"/>
              </a:ext>
            </a:extLst>
          </p:cNvPr>
          <p:cNvSpPr txBox="1"/>
          <p:nvPr/>
        </p:nvSpPr>
        <p:spPr>
          <a:xfrm>
            <a:off x="1278947" y="2736500"/>
            <a:ext cx="633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都市周辺・他の国の生態系に影響する可能性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450019-5E17-1746-BEB1-B14ECC5FFE12}"/>
              </a:ext>
            </a:extLst>
          </p:cNvPr>
          <p:cNvSpPr txBox="1"/>
          <p:nvPr/>
        </p:nvSpPr>
        <p:spPr>
          <a:xfrm>
            <a:off x="926125" y="451782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都市の生物多様性保全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903E29-85BF-1E4A-9850-BD17851BE542}"/>
              </a:ext>
            </a:extLst>
          </p:cNvPr>
          <p:cNvSpPr txBox="1"/>
          <p:nvPr/>
        </p:nvSpPr>
        <p:spPr>
          <a:xfrm>
            <a:off x="2193785" y="5122192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>
                <a:solidFill>
                  <a:srgbClr val="FF0000"/>
                </a:solidFill>
              </a:rPr>
              <a:t>公園緑地</a:t>
            </a:r>
            <a:r>
              <a:rPr kumimoji="1" lang="ja-JP" altLang="en-US" sz="3600"/>
              <a:t>が重要な役割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9A7827-2D0B-B04F-8ACF-AF898F068E5B}"/>
              </a:ext>
            </a:extLst>
          </p:cNvPr>
          <p:cNvSpPr txBox="1"/>
          <p:nvPr/>
        </p:nvSpPr>
        <p:spPr>
          <a:xfrm>
            <a:off x="6131858" y="6600759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/>
              <a:t>出典：都市と生物多様性（国土交通省</a:t>
            </a:r>
            <a:r>
              <a:rPr kumimoji="1" lang="en-US" altLang="ja-JP" sz="1200" dirty="0"/>
              <a:t>, 2010</a:t>
            </a:r>
            <a:r>
              <a:rPr kumimoji="1" lang="ja-JP" altLang="en-US" sz="1200"/>
              <a:t>）</a:t>
            </a:r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5BBE7727-EBB0-E447-BB1A-779E8AFD3E6C}"/>
              </a:ext>
            </a:extLst>
          </p:cNvPr>
          <p:cNvSpPr/>
          <p:nvPr/>
        </p:nvSpPr>
        <p:spPr>
          <a:xfrm>
            <a:off x="3986923" y="3429000"/>
            <a:ext cx="570155" cy="753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03B1C-2451-4A89-BC3D-D3C8A19A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43" y="262638"/>
            <a:ext cx="7431708" cy="52449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市民大学の講座を大阪城公園で実施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CB8BAC-8470-4D94-BAD5-2E592586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32" y="1647720"/>
            <a:ext cx="3458766" cy="230772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335957D-243D-49D1-B305-76D4A43B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13" y="1647720"/>
            <a:ext cx="3040338" cy="228459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6EC625-5BB9-4063-B340-06A3640B0C53}"/>
              </a:ext>
            </a:extLst>
          </p:cNvPr>
          <p:cNvSpPr txBox="1"/>
          <p:nvPr/>
        </p:nvSpPr>
        <p:spPr>
          <a:xfrm>
            <a:off x="526218" y="999770"/>
            <a:ext cx="305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2003</a:t>
            </a:r>
            <a:r>
              <a:rPr kumimoji="1" lang="ja-JP" altLang="en-US" sz="2800"/>
              <a:t>年度より開催</a:t>
            </a:r>
            <a:endParaRPr kumimoji="1" lang="ja-JP" altLang="en-US" sz="2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9BAF3A-64DE-0949-9597-59C13F96B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45" y="4204904"/>
            <a:ext cx="3396141" cy="25471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5DBD1DA-1329-5D40-9961-FDBE71539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511" y="4082554"/>
            <a:ext cx="3396142" cy="26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E03D8F-E13E-8E4A-8FCF-EDF364AF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478080"/>
            <a:ext cx="3290531" cy="24567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BE2B861-40C8-6746-BD2D-9D1D0934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59" y="216637"/>
            <a:ext cx="3090672" cy="231800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6C90FD-ED10-0042-A4C1-66704B33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6" y="3631352"/>
            <a:ext cx="3071278" cy="230345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369186-F37C-A842-A91A-55E92D724300}"/>
              </a:ext>
            </a:extLst>
          </p:cNvPr>
          <p:cNvSpPr txBox="1"/>
          <p:nvPr/>
        </p:nvSpPr>
        <p:spPr>
          <a:xfrm>
            <a:off x="677979" y="2605943"/>
            <a:ext cx="7788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タンポポに似たノゲシを観察。花茎の先に多数の花が咲き、茎の途中に葉がついている。</a:t>
            </a:r>
          </a:p>
        </p:txBody>
      </p:sp>
      <p:pic>
        <p:nvPicPr>
          <p:cNvPr id="6" name="図 2">
            <a:extLst>
              <a:ext uri="{FF2B5EF4-FFF2-40B4-BE49-F238E27FC236}">
                <a16:creationId xmlns:a16="http://schemas.microsoft.com/office/drawing/2014/main" id="{CD6A64ED-CC46-BF40-8547-75CCA60C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43" y="46756"/>
            <a:ext cx="2883027" cy="25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ADA696-4622-EE4E-9F7D-485F291CBF59}"/>
              </a:ext>
            </a:extLst>
          </p:cNvPr>
          <p:cNvSpPr txBox="1"/>
          <p:nvPr/>
        </p:nvSpPr>
        <p:spPr>
          <a:xfrm>
            <a:off x="752459" y="5955983"/>
            <a:ext cx="7788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タンポポと同じキク科のヒメジョオン。花弁のある花は外側だけで、中央の花は花弁が退化</a:t>
            </a:r>
          </a:p>
        </p:txBody>
      </p:sp>
    </p:spTree>
    <p:extLst>
      <p:ext uri="{BB962C8B-B14F-4D97-AF65-F5344CB8AC3E}">
        <p14:creationId xmlns:p14="http://schemas.microsoft.com/office/powerpoint/2010/main" val="289520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21FA1-DE84-FE42-869C-178BD4D0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/>
              <a:t>タンポポ調査＠大阪城公園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627464-B16B-3047-9C07-D325CD99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45" y="4611684"/>
            <a:ext cx="2665620" cy="19992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7637FB3-BAF4-7B4F-896D-764C5672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2" y="4314409"/>
            <a:ext cx="3173327" cy="24388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A4F78A9-AA1F-054D-8143-EF83C7E64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902" y="4553436"/>
            <a:ext cx="1773531" cy="21998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63F8AA-BF75-B840-AD14-58EA1FEF9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902" y="1922198"/>
            <a:ext cx="3441686" cy="22944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D76623-D9EE-FE4F-99C4-02C75101B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156" y="2156886"/>
            <a:ext cx="2105025" cy="19785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2B7CA6F-A460-C242-A81D-99EE3BE7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" y="1922199"/>
            <a:ext cx="3059968" cy="22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E022EE-122B-204D-8204-FA59160EDBE7}"/>
              </a:ext>
            </a:extLst>
          </p:cNvPr>
          <p:cNvSpPr txBox="1"/>
          <p:nvPr/>
        </p:nvSpPr>
        <p:spPr>
          <a:xfrm>
            <a:off x="94672" y="980446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/>
              <a:t>大阪では</a:t>
            </a:r>
            <a:r>
              <a:rPr kumimoji="1" lang="en-US" altLang="ja-JP" sz="2400" dirty="0"/>
              <a:t>1975</a:t>
            </a:r>
            <a:r>
              <a:rPr kumimoji="1" lang="ja-JP" altLang="en-US" sz="2400"/>
              <a:t>年から実施の市民調査</a:t>
            </a:r>
          </a:p>
        </p:txBody>
      </p:sp>
    </p:spTree>
    <p:extLst>
      <p:ext uri="{BB962C8B-B14F-4D97-AF65-F5344CB8AC3E}">
        <p14:creationId xmlns:p14="http://schemas.microsoft.com/office/powerpoint/2010/main" val="308165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DA1FBF8-D1A7-FC4F-8F59-D1237C28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7" y="109330"/>
            <a:ext cx="5790282" cy="66393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9607648-B172-7045-BF97-EAF643F0F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36" y="3087757"/>
            <a:ext cx="4252907" cy="3770243"/>
          </a:xfrm>
          <a:prstGeom prst="rect">
            <a:avLst/>
          </a:prstGeom>
          <a:ln w="47625">
            <a:solidFill>
              <a:schemeClr val="bg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0FE287-0372-E742-8C92-2F04F38DC680}"/>
              </a:ext>
            </a:extLst>
          </p:cNvPr>
          <p:cNvSpPr txBox="1"/>
          <p:nvPr/>
        </p:nvSpPr>
        <p:spPr>
          <a:xfrm>
            <a:off x="6033378" y="335240"/>
            <a:ext cx="3110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大阪城</a:t>
            </a:r>
            <a:r>
              <a:rPr kumimoji="1"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公園の</a:t>
            </a:r>
            <a:endParaRPr kumimoji="1" lang="en-US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シロバナタンポポ</a:t>
            </a:r>
            <a:r>
              <a:rPr kumimoji="1"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を取り上げた記事</a:t>
            </a:r>
            <a:endParaRPr kumimoji="1" lang="en-US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en-US" altLang="ja-JP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(2014.5.13</a:t>
            </a:r>
            <a:r>
              <a:rPr kumimoji="1"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日経</a:t>
            </a:r>
            <a:r>
              <a:rPr kumimoji="1" lang="en-US" altLang="ja-JP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kumimoji="1" lang="ja-JP" altLang="en-US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AF2703-821D-49E5-BC37-95E3C1F2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8" y="-14736"/>
            <a:ext cx="7643776" cy="908145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latin typeface="+mn-ea"/>
                <a:ea typeface="+mn-ea"/>
              </a:rPr>
              <a:t>大阪城公園</a:t>
            </a:r>
            <a:r>
              <a:rPr kumimoji="1" lang="ja-JP" altLang="en-US" sz="3600">
                <a:latin typeface="+mn-ea"/>
                <a:ea typeface="+mn-ea"/>
              </a:rPr>
              <a:t>におけるタンポポ調査結果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B0017DA-3DA0-4F6B-BB29-E494D3E58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58" y="1347697"/>
            <a:ext cx="7434469" cy="4735229"/>
          </a:xfrm>
        </p:spPr>
      </p:pic>
    </p:spTree>
    <p:extLst>
      <p:ext uri="{BB962C8B-B14F-4D97-AF65-F5344CB8AC3E}">
        <p14:creationId xmlns:p14="http://schemas.microsoft.com/office/powerpoint/2010/main" val="285327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6832</TotalTime>
  <Words>378</Words>
  <Application>Microsoft Office PowerPoint</Application>
  <PresentationFormat>画面に合わせる (4:3)</PresentationFormat>
  <Paragraphs>64</Paragraphs>
  <Slides>12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MS PGothic</vt:lpstr>
      <vt:lpstr>MS PGothic</vt:lpstr>
      <vt:lpstr>Arial</vt:lpstr>
      <vt:lpstr>Office テーマ</vt:lpstr>
      <vt:lpstr>若者に向けた 生物多様性保全活動の 取り組み</vt:lpstr>
      <vt:lpstr>内容</vt:lpstr>
      <vt:lpstr>生物多様性保全活動への市民参加の重要性</vt:lpstr>
      <vt:lpstr>都市における生物多様性保全</vt:lpstr>
      <vt:lpstr>市民大学の講座を大阪城公園で実施</vt:lpstr>
      <vt:lpstr>PowerPoint プレゼンテーション</vt:lpstr>
      <vt:lpstr>タンポポ調査＠大阪城公園</vt:lpstr>
      <vt:lpstr>PowerPoint プレゼンテーション</vt:lpstr>
      <vt:lpstr>大阪城公園におけるタンポポ調査結果</vt:lpstr>
      <vt:lpstr>PowerPoint プレゼンテーション</vt:lpstr>
      <vt:lpstr>持続可能な保全活動に向けて</vt:lpstr>
      <vt:lpstr>生物多様性保全活動への若者の関心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ctwf0901</dc:creator>
  <cp:lastModifiedBy>藤田 敏夫</cp:lastModifiedBy>
  <cp:revision>58</cp:revision>
  <dcterms:created xsi:type="dcterms:W3CDTF">2021-08-17T06:07:20Z</dcterms:created>
  <dcterms:modified xsi:type="dcterms:W3CDTF">2021-11-08T09:18:25Z</dcterms:modified>
</cp:coreProperties>
</file>